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handoutMasterIdLst>
    <p:handoutMasterId r:id="rId26"/>
  </p:handoutMasterIdLst>
  <p:sldIdLst>
    <p:sldId id="375" r:id="rId5"/>
    <p:sldId id="304" r:id="rId6"/>
    <p:sldId id="384" r:id="rId7"/>
    <p:sldId id="411" r:id="rId8"/>
    <p:sldId id="412" r:id="rId9"/>
    <p:sldId id="409" r:id="rId10"/>
    <p:sldId id="421" r:id="rId11"/>
    <p:sldId id="420" r:id="rId12"/>
    <p:sldId id="408" r:id="rId13"/>
    <p:sldId id="413" r:id="rId14"/>
    <p:sldId id="410" r:id="rId15"/>
    <p:sldId id="298" r:id="rId16"/>
    <p:sldId id="415" r:id="rId17"/>
    <p:sldId id="416" r:id="rId18"/>
    <p:sldId id="417" r:id="rId19"/>
    <p:sldId id="418" r:id="rId20"/>
    <p:sldId id="419" r:id="rId21"/>
    <p:sldId id="273" r:id="rId22"/>
    <p:sldId id="392" r:id="rId23"/>
    <p:sldId id="406" r:id="rId24"/>
    <p:sldId id="30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varScale="1">
        <p:scale>
          <a:sx n="61" d="100"/>
          <a:sy n="61" d="100"/>
        </p:scale>
        <p:origin x="68" y="288"/>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2/10/2021</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Overview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noProof="0" smtClean="0"/>
              <a:t>2/10/2021</a:t>
            </a:fld>
            <a:endParaRPr lang="en-US" noProof="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noProof="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noProof="0" smtClean="0"/>
              <a:t>‹#›</a:t>
            </a:fld>
            <a:endParaRPr lang="en-US" noProof="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1658836"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165883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165883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871764"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877206"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877206"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0891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2/10/2021</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2/10/2021</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668" r:id="rId36"/>
    <p:sldLayoutId id="2147483700" r:id="rId37"/>
    <p:sldLayoutId id="2147483699" r:id="rId38"/>
    <p:sldLayoutId id="2147483701" r:id="rId39"/>
    <p:sldLayoutId id="2147483702" r:id="rId4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8.sv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36.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icture containing indoor, blue&#10;&#10;Description automatically generated">
            <a:extLst>
              <a:ext uri="{FF2B5EF4-FFF2-40B4-BE49-F238E27FC236}">
                <a16:creationId xmlns:a16="http://schemas.microsoft.com/office/drawing/2014/main" id="{ADBD0AD4-14EC-4FE3-9E71-12AAD9768407}"/>
              </a:ext>
            </a:extLst>
          </p:cNvPr>
          <p:cNvPicPr>
            <a:picLocks noGrp="1" noChangeAspect="1"/>
          </p:cNvPicPr>
          <p:nvPr>
            <p:ph type="pic" sz="quarter" idx="10"/>
          </p:nvPr>
        </p:nvPicPr>
        <p:blipFill>
          <a:blip r:embed="rId2">
            <a:alphaModFix amt="47000"/>
          </a:blip>
          <a:srcRect l="4655" r="4655"/>
          <a:stretch>
            <a:fillRect/>
          </a:stretch>
        </p:blipFill>
        <p:spPr>
          <a:xfrm>
            <a:off x="1197665" y="110176"/>
            <a:ext cx="10880035" cy="6747824"/>
          </a:xfrm>
          <a:effectLst>
            <a:softEdge rad="1155700"/>
          </a:effectLst>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6718300" cy="759004"/>
          </a:xfrm>
        </p:spPr>
        <p:txBody>
          <a:bodyPr>
            <a:normAutofit/>
          </a:bodyPr>
          <a:lstStyle/>
          <a:p>
            <a:r>
              <a:rPr lang="en-US" dirty="0"/>
              <a:t>Population density versus crime rates</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a:lstStyle/>
          <a:p>
            <a:r>
              <a:rPr lang="en-US" dirty="0"/>
              <a:t>Crime in the U.S.</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Major findings</a:t>
            </a:r>
          </a:p>
        </p:txBody>
      </p:sp>
    </p:spTree>
    <p:extLst>
      <p:ext uri="{BB962C8B-B14F-4D97-AF65-F5344CB8AC3E}">
        <p14:creationId xmlns:p14="http://schemas.microsoft.com/office/powerpoint/2010/main" val="3596097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30AAD-207A-4302-BC21-2892AC0F041E}"/>
              </a:ext>
            </a:extLst>
          </p:cNvPr>
          <p:cNvSpPr>
            <a:spLocks noGrp="1"/>
          </p:cNvSpPr>
          <p:nvPr>
            <p:ph type="ctrTitle"/>
          </p:nvPr>
        </p:nvSpPr>
        <p:spPr/>
        <p:txBody>
          <a:bodyPr/>
          <a:lstStyle/>
          <a:p>
            <a:r>
              <a:rPr lang="en-US" dirty="0"/>
              <a:t>Findings &amp; implications</a:t>
            </a:r>
          </a:p>
        </p:txBody>
      </p:sp>
      <p:sp>
        <p:nvSpPr>
          <p:cNvPr id="3" name="Text Placeholder 2">
            <a:extLst>
              <a:ext uri="{FF2B5EF4-FFF2-40B4-BE49-F238E27FC236}">
                <a16:creationId xmlns:a16="http://schemas.microsoft.com/office/drawing/2014/main" id="{ADC5177E-6E35-490E-8F49-08819786177C}"/>
              </a:ext>
            </a:extLst>
          </p:cNvPr>
          <p:cNvSpPr>
            <a:spLocks noGrp="1"/>
          </p:cNvSpPr>
          <p:nvPr>
            <p:ph type="body" sz="quarter" idx="14"/>
          </p:nvPr>
        </p:nvSpPr>
        <p:spPr/>
        <p:txBody>
          <a:bodyPr/>
          <a:lstStyle/>
          <a:p>
            <a:r>
              <a:rPr lang="en-US" b="0" dirty="0">
                <a:effectLst/>
                <a:latin typeface="Consolas" panose="020B0609020204030204" pitchFamily="49" charset="0"/>
              </a:rPr>
              <a:t>* [ ] Discuss the implications of your findings. This is where you get to have an open-ended discussion about what your findings "mean".</a:t>
            </a:r>
          </a:p>
          <a:p>
            <a:br>
              <a:rPr lang="en-US" b="0" dirty="0">
                <a:effectLst/>
                <a:latin typeface="Consolas" panose="020B0609020204030204" pitchFamily="49" charset="0"/>
              </a:rPr>
            </a:br>
            <a:r>
              <a:rPr lang="en-US" b="0" dirty="0">
                <a:effectLst/>
                <a:latin typeface="Consolas" panose="020B0609020204030204" pitchFamily="49" charset="0"/>
              </a:rPr>
              <a:t>* [ ] Tell a good story! Storytelling through data analysis is no different than in literature. Find your narrative and use your analysis and visualization skills to highlight conflict and resolution in your data.</a:t>
            </a:r>
          </a:p>
          <a:p>
            <a:endParaRPr lang="en-US" dirty="0"/>
          </a:p>
        </p:txBody>
      </p:sp>
    </p:spTree>
    <p:extLst>
      <p:ext uri="{BB962C8B-B14F-4D97-AF65-F5344CB8AC3E}">
        <p14:creationId xmlns:p14="http://schemas.microsoft.com/office/powerpoint/2010/main" val="34564245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Question 1</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3843284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Question 2</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1075381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Question 3</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1209047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Question 4</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4073723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Question 5</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2429635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Question 6</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Paragraph 2 Title</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Paragraph 1 Title</a:t>
            </a:r>
          </a:p>
        </p:txBody>
      </p:sp>
    </p:spTree>
    <p:extLst>
      <p:ext uri="{BB962C8B-B14F-4D97-AF65-F5344CB8AC3E}">
        <p14:creationId xmlns:p14="http://schemas.microsoft.com/office/powerpoint/2010/main" val="1218976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pPr marL="0" indent="0">
              <a:buNone/>
            </a:pPr>
            <a:r>
              <a:rPr lang="en-US" dirty="0"/>
              <a:t>Labore, ut int fugia ducimaximet estium, tem verio. Occatqui voluptatqui idessitas porecabor maximilis eatate perehent maxime reribus volessi taturestotas earum ut et il id minctium ernam, et eostent fugia volorro imetur mo quaeperum quia doluptatem. Ficietum conesti nctur? Facipiendae. Ducipis excepudit, volupta tisque pernatur alitasp ercide nossunt oditae. </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Content </a:t>
            </a:r>
            <a:br>
              <a:rPr lang="en-US" dirty="0"/>
            </a:br>
            <a:r>
              <a:rPr lang="en-US" dirty="0"/>
              <a:t>with caption</a:t>
            </a:r>
          </a:p>
        </p:txBody>
      </p:sp>
    </p:spTree>
    <p:extLst>
      <p:ext uri="{BB962C8B-B14F-4D97-AF65-F5344CB8AC3E}">
        <p14:creationId xmlns:p14="http://schemas.microsoft.com/office/powerpoint/2010/main" val="2167823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Tree>
    <p:extLst>
      <p:ext uri="{BB962C8B-B14F-4D97-AF65-F5344CB8AC3E}">
        <p14:creationId xmlns:p14="http://schemas.microsoft.com/office/powerpoint/2010/main" val="3021999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a:t>overview</a:t>
            </a:r>
          </a:p>
        </p:txBody>
      </p:sp>
      <p:pic>
        <p:nvPicPr>
          <p:cNvPr id="82" name="Picture Placeholder 81" descr="icon&#10;">
            <a:extLst>
              <a:ext uri="{FF2B5EF4-FFF2-40B4-BE49-F238E27FC236}">
                <a16:creationId xmlns:a16="http://schemas.microsoft.com/office/drawing/2014/main" id="{BB002EF1-9F25-2D40-B395-99B429C0B9E5}"/>
              </a:ext>
              <a:ext uri="{C183D7F6-B498-43B3-948B-1728B52AA6E4}">
                <adec:decorative xmlns:adec="http://schemas.microsoft.com/office/drawing/2017/decorative" val="1"/>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a:fillRect/>
          </a:stretch>
        </p:blipFill>
        <p:spPr/>
      </p:pic>
      <p:pic>
        <p:nvPicPr>
          <p:cNvPr id="84" name="Picture Placeholder 83" descr="icon&#10;">
            <a:extLst>
              <a:ext uri="{FF2B5EF4-FFF2-40B4-BE49-F238E27FC236}">
                <a16:creationId xmlns:a16="http://schemas.microsoft.com/office/drawing/2014/main" id="{2D47B889-990B-7744-B388-A04E8B719527}"/>
              </a:ext>
            </a:extLst>
          </p:cNvPr>
          <p:cNvPicPr>
            <a:picLocks noGrp="1" noChangeAspect="1"/>
          </p:cNvPicPr>
          <p:nvPr>
            <p:ph type="pic" sz="quarter" idx="14"/>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a:fillRect/>
          </a:stretch>
        </p:blipFill>
        <p:spPr/>
      </p:pic>
      <p:pic>
        <p:nvPicPr>
          <p:cNvPr id="95" name="Picture Placeholder 94" descr="icon&#10;">
            <a:extLst>
              <a:ext uri="{FF2B5EF4-FFF2-40B4-BE49-F238E27FC236}">
                <a16:creationId xmlns:a16="http://schemas.microsoft.com/office/drawing/2014/main" id="{22846FFF-A603-9047-B91F-1BBE3D044E35}"/>
              </a:ext>
              <a:ext uri="{C183D7F6-B498-43B3-948B-1728B52AA6E4}">
                <adec:decorative xmlns:adec="http://schemas.microsoft.com/office/drawing/2017/decorative" val="1"/>
              </a:ext>
            </a:extLst>
          </p:cNvPr>
          <p:cNvPicPr>
            <a:picLocks noGrp="1" noChangeAspect="1"/>
          </p:cNvPicPr>
          <p:nvPr>
            <p:ph type="pic" sz="quarter" idx="15"/>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a:fillRect/>
          </a:stretch>
        </p:blipFill>
        <p:spPr/>
      </p:pic>
      <p:pic>
        <p:nvPicPr>
          <p:cNvPr id="117" name="Picture Placeholder 116" descr="icon&#10;">
            <a:extLst>
              <a:ext uri="{FF2B5EF4-FFF2-40B4-BE49-F238E27FC236}">
                <a16:creationId xmlns:a16="http://schemas.microsoft.com/office/drawing/2014/main" id="{9F6066D9-99C1-EA49-8232-E0CF4DFA9020}"/>
              </a:ext>
            </a:extLst>
          </p:cNvPr>
          <p:cNvPicPr>
            <a:picLocks noGrp="1" noChangeAspect="1"/>
          </p:cNvPicPr>
          <p:nvPr>
            <p:ph type="pic" sz="quarter" idx="21"/>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rcRect t="427" b="427"/>
          <a:stretch>
            <a:fillRect/>
          </a:stretch>
        </p:blipFill>
        <p:spPr/>
      </p:pic>
      <p:pic>
        <p:nvPicPr>
          <p:cNvPr id="119" name="Picture Placeholder 118" descr="icon&#10;">
            <a:extLst>
              <a:ext uri="{FF2B5EF4-FFF2-40B4-BE49-F238E27FC236}">
                <a16:creationId xmlns:a16="http://schemas.microsoft.com/office/drawing/2014/main" id="{99C18B90-BB12-654C-AF46-B1098A1726C4}"/>
              </a:ext>
            </a:extLst>
          </p:cNvPr>
          <p:cNvPicPr>
            <a:picLocks noGrp="1" noChangeAspect="1"/>
          </p:cNvPicPr>
          <p:nvPr>
            <p:ph type="pic" sz="quarter" idx="22"/>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rcRect t="427" b="427"/>
          <a:stretch>
            <a:fillRect/>
          </a:stretch>
        </p:blipFill>
        <p:spPr/>
      </p:pic>
      <p:pic>
        <p:nvPicPr>
          <p:cNvPr id="121" name="Picture Placeholder 120" descr="icon&#10;">
            <a:extLst>
              <a:ext uri="{FF2B5EF4-FFF2-40B4-BE49-F238E27FC236}">
                <a16:creationId xmlns:a16="http://schemas.microsoft.com/office/drawing/2014/main" id="{4159F782-00CB-DC43-A1FC-7C24663612D0}"/>
              </a:ext>
              <a:ext uri="{C183D7F6-B498-43B3-948B-1728B52AA6E4}">
                <adec:decorative xmlns:adec="http://schemas.microsoft.com/office/drawing/2017/decorative" val="1"/>
              </a:ext>
            </a:extLst>
          </p:cNvPr>
          <p:cNvPicPr>
            <a:picLocks noGrp="1" noChangeAspect="1"/>
          </p:cNvPicPr>
          <p:nvPr>
            <p:ph type="pic" sz="quarter" idx="23"/>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rcRect t="214" b="214"/>
          <a:stretch>
            <a:fillRect/>
          </a:stretch>
        </p:blipFill>
        <p:spPr/>
      </p:pic>
      <p:sp>
        <p:nvSpPr>
          <p:cNvPr id="267" name="Text Placeholder 266">
            <a:extLst>
              <a:ext uri="{FF2B5EF4-FFF2-40B4-BE49-F238E27FC236}">
                <a16:creationId xmlns:a16="http://schemas.microsoft.com/office/drawing/2014/main" id="{A694244C-EAE8-E84A-9A3B-8D12C1A5479B}"/>
              </a:ext>
            </a:extLst>
          </p:cNvPr>
          <p:cNvSpPr>
            <a:spLocks noGrp="1"/>
          </p:cNvSpPr>
          <p:nvPr>
            <p:ph type="body" sz="quarter" idx="25"/>
          </p:nvPr>
        </p:nvSpPr>
        <p:spPr/>
        <p:txBody>
          <a:bodyPr/>
          <a:lstStyle/>
          <a:p>
            <a:r>
              <a:rPr lang="en-US" dirty="0"/>
              <a:t>Lorem ipsum dolor sit </a:t>
            </a:r>
            <a:r>
              <a:rPr lang="en-US" dirty="0" err="1"/>
              <a:t>amet</a:t>
            </a:r>
            <a:r>
              <a:rPr lang="en-US" dirty="0"/>
              <a:t> </a:t>
            </a:r>
            <a:r>
              <a:rPr lang="en-US" dirty="0" err="1"/>
              <a:t>consectetuer</a:t>
            </a:r>
            <a:r>
              <a:rPr lang="en-US" dirty="0"/>
              <a:t> </a:t>
            </a:r>
            <a:r>
              <a:rPr lang="en-US" dirty="0" err="1"/>
              <a:t>adipiscing</a:t>
            </a:r>
            <a:r>
              <a:rPr lang="en-US" dirty="0"/>
              <a:t> </a:t>
            </a:r>
            <a:r>
              <a:rPr lang="en-US" dirty="0" err="1"/>
              <a:t>elit</a:t>
            </a:r>
            <a:r>
              <a:rPr lang="en-US" dirty="0"/>
              <a:t>, </a:t>
            </a:r>
            <a:br>
              <a:rPr lang="en-US" dirty="0"/>
            </a:br>
            <a:r>
              <a:rPr lang="en-US" dirty="0"/>
              <a:t>sed diam </a:t>
            </a:r>
            <a:r>
              <a:rPr lang="en-US" dirty="0" err="1"/>
              <a:t>nonummy</a:t>
            </a:r>
            <a:r>
              <a:rPr lang="en-US" dirty="0"/>
              <a:t> </a:t>
            </a:r>
            <a:r>
              <a:rPr lang="en-US" dirty="0" err="1"/>
              <a:t>nibh</a:t>
            </a:r>
            <a:r>
              <a:rPr lang="en-US" dirty="0"/>
              <a:t> </a:t>
            </a:r>
            <a:r>
              <a:rPr lang="en-US" dirty="0" err="1"/>
              <a:t>euismod</a:t>
            </a:r>
            <a:endParaRPr lang="en-US" dirty="0"/>
          </a:p>
        </p:txBody>
      </p:sp>
      <p:sp>
        <p:nvSpPr>
          <p:cNvPr id="250" name="Text Placeholder 249">
            <a:extLst>
              <a:ext uri="{FF2B5EF4-FFF2-40B4-BE49-F238E27FC236}">
                <a16:creationId xmlns:a16="http://schemas.microsoft.com/office/drawing/2014/main" id="{2FC5F420-06C1-8C4F-9332-B0D58D4733C9}"/>
              </a:ext>
            </a:extLst>
          </p:cNvPr>
          <p:cNvSpPr>
            <a:spLocks noGrp="1"/>
          </p:cNvSpPr>
          <p:nvPr>
            <p:ph type="body" idx="26"/>
          </p:nvPr>
        </p:nvSpPr>
        <p:spPr/>
        <p:txBody>
          <a:bodyPr/>
          <a:lstStyle/>
          <a:p>
            <a:r>
              <a:rPr lang="en-US" dirty="0"/>
              <a:t>Lorem ipsum dolor sit </a:t>
            </a:r>
            <a:r>
              <a:rPr lang="en-US" dirty="0" err="1"/>
              <a:t>amet</a:t>
            </a:r>
            <a:endParaRPr lang="en-US" dirty="0"/>
          </a:p>
        </p:txBody>
      </p:sp>
      <p:sp>
        <p:nvSpPr>
          <p:cNvPr id="293" name="Text Placeholder 292">
            <a:extLst>
              <a:ext uri="{FF2B5EF4-FFF2-40B4-BE49-F238E27FC236}">
                <a16:creationId xmlns:a16="http://schemas.microsoft.com/office/drawing/2014/main" id="{95FAB652-3154-9344-A0FB-A255D42D5CC0}"/>
              </a:ext>
            </a:extLst>
          </p:cNvPr>
          <p:cNvSpPr>
            <a:spLocks noGrp="1"/>
          </p:cNvSpPr>
          <p:nvPr>
            <p:ph type="body" sz="quarter" idx="27"/>
          </p:nvPr>
        </p:nvSpPr>
        <p:spPr/>
        <p:txBody>
          <a:bodyPr/>
          <a:lstStyle/>
          <a:p>
            <a:r>
              <a:rPr lang="en-US"/>
              <a:t>Lorem ipsum dolor sit amet consectetuer adipiscing elit, </a:t>
            </a:r>
            <a:br>
              <a:rPr lang="en-US"/>
            </a:br>
            <a:r>
              <a:rPr lang="en-US"/>
              <a:t>sed diam nonummy nibh euismod</a:t>
            </a:r>
          </a:p>
        </p:txBody>
      </p:sp>
      <p:sp>
        <p:nvSpPr>
          <p:cNvPr id="294" name="Text Placeholder 293">
            <a:extLst>
              <a:ext uri="{FF2B5EF4-FFF2-40B4-BE49-F238E27FC236}">
                <a16:creationId xmlns:a16="http://schemas.microsoft.com/office/drawing/2014/main" id="{98606489-5891-5241-A48C-BB3725C75A3D}"/>
              </a:ext>
            </a:extLst>
          </p:cNvPr>
          <p:cNvSpPr>
            <a:spLocks noGrp="1"/>
          </p:cNvSpPr>
          <p:nvPr>
            <p:ph type="body" idx="28"/>
          </p:nvPr>
        </p:nvSpPr>
        <p:spPr/>
        <p:txBody>
          <a:bodyPr/>
          <a:lstStyle/>
          <a:p>
            <a:r>
              <a:rPr lang="en-US"/>
              <a:t>Lorem ipsum dolor sit amet</a:t>
            </a:r>
          </a:p>
        </p:txBody>
      </p:sp>
      <p:sp>
        <p:nvSpPr>
          <p:cNvPr id="295" name="Text Placeholder 294">
            <a:extLst>
              <a:ext uri="{FF2B5EF4-FFF2-40B4-BE49-F238E27FC236}">
                <a16:creationId xmlns:a16="http://schemas.microsoft.com/office/drawing/2014/main" id="{2A38F4C8-B925-E44A-8AEB-4EA4469EA6E1}"/>
              </a:ext>
            </a:extLst>
          </p:cNvPr>
          <p:cNvSpPr>
            <a:spLocks noGrp="1"/>
          </p:cNvSpPr>
          <p:nvPr>
            <p:ph type="body" sz="quarter" idx="29"/>
          </p:nvPr>
        </p:nvSpPr>
        <p:spPr/>
        <p:txBody>
          <a:bodyPr/>
          <a:lstStyle/>
          <a:p>
            <a:r>
              <a:rPr lang="en-US"/>
              <a:t>Lorem ipsum dolor sit amet consectetuer adipiscing elit, </a:t>
            </a:r>
            <a:br>
              <a:rPr lang="en-US"/>
            </a:br>
            <a:r>
              <a:rPr lang="en-US"/>
              <a:t>sed diam nonummy nibh euismod</a:t>
            </a:r>
          </a:p>
        </p:txBody>
      </p:sp>
      <p:sp>
        <p:nvSpPr>
          <p:cNvPr id="296" name="Text Placeholder 295">
            <a:extLst>
              <a:ext uri="{FF2B5EF4-FFF2-40B4-BE49-F238E27FC236}">
                <a16:creationId xmlns:a16="http://schemas.microsoft.com/office/drawing/2014/main" id="{A085C71C-38D8-D24F-98A3-15D7868C8C19}"/>
              </a:ext>
            </a:extLst>
          </p:cNvPr>
          <p:cNvSpPr>
            <a:spLocks noGrp="1"/>
          </p:cNvSpPr>
          <p:nvPr>
            <p:ph type="body" idx="30"/>
          </p:nvPr>
        </p:nvSpPr>
        <p:spPr/>
        <p:txBody>
          <a:bodyPr/>
          <a:lstStyle/>
          <a:p>
            <a:r>
              <a:rPr lang="en-US"/>
              <a:t>Lorem ipsum dolor sit amet</a:t>
            </a:r>
          </a:p>
        </p:txBody>
      </p:sp>
      <p:sp>
        <p:nvSpPr>
          <p:cNvPr id="299" name="Text Placeholder 298">
            <a:extLst>
              <a:ext uri="{FF2B5EF4-FFF2-40B4-BE49-F238E27FC236}">
                <a16:creationId xmlns:a16="http://schemas.microsoft.com/office/drawing/2014/main" id="{BA9886D9-B6B7-5D49-AEB9-AFC0BB9CD938}"/>
              </a:ext>
            </a:extLst>
          </p:cNvPr>
          <p:cNvSpPr>
            <a:spLocks noGrp="1"/>
          </p:cNvSpPr>
          <p:nvPr>
            <p:ph type="body" sz="quarter" idx="33"/>
          </p:nvPr>
        </p:nvSpPr>
        <p:spPr/>
        <p:txBody>
          <a:bodyPr/>
          <a:lstStyle/>
          <a:p>
            <a:r>
              <a:rPr lang="en-US"/>
              <a:t>Lorem ipsum dolor sit amet consectetuer adipiscing elit, </a:t>
            </a:r>
            <a:br>
              <a:rPr lang="en-US"/>
            </a:br>
            <a:r>
              <a:rPr lang="en-US"/>
              <a:t>sed diam nonummy nibh euismod</a:t>
            </a:r>
          </a:p>
        </p:txBody>
      </p:sp>
      <p:sp>
        <p:nvSpPr>
          <p:cNvPr id="300" name="Text Placeholder 299">
            <a:extLst>
              <a:ext uri="{FF2B5EF4-FFF2-40B4-BE49-F238E27FC236}">
                <a16:creationId xmlns:a16="http://schemas.microsoft.com/office/drawing/2014/main" id="{6E3DA1E8-1071-DA4F-B15A-B8C4D04ED94B}"/>
              </a:ext>
            </a:extLst>
          </p:cNvPr>
          <p:cNvSpPr>
            <a:spLocks noGrp="1"/>
          </p:cNvSpPr>
          <p:nvPr>
            <p:ph type="body" idx="34"/>
          </p:nvPr>
        </p:nvSpPr>
        <p:spPr/>
        <p:txBody>
          <a:bodyPr/>
          <a:lstStyle/>
          <a:p>
            <a:r>
              <a:rPr lang="en-US"/>
              <a:t>Lorem ipsum dolor sit amet</a:t>
            </a:r>
          </a:p>
        </p:txBody>
      </p:sp>
      <p:sp>
        <p:nvSpPr>
          <p:cNvPr id="301" name="Text Placeholder 300">
            <a:extLst>
              <a:ext uri="{FF2B5EF4-FFF2-40B4-BE49-F238E27FC236}">
                <a16:creationId xmlns:a16="http://schemas.microsoft.com/office/drawing/2014/main" id="{5E5FEC2A-D114-234A-993E-D136899FE1EA}"/>
              </a:ext>
            </a:extLst>
          </p:cNvPr>
          <p:cNvSpPr>
            <a:spLocks noGrp="1"/>
          </p:cNvSpPr>
          <p:nvPr>
            <p:ph type="body" sz="quarter" idx="35"/>
          </p:nvPr>
        </p:nvSpPr>
        <p:spPr/>
        <p:txBody>
          <a:bodyPr/>
          <a:lstStyle/>
          <a:p>
            <a:r>
              <a:rPr lang="en-US"/>
              <a:t>Lorem ipsum dolor sit amet consectetuer adipiscing elit, </a:t>
            </a:r>
            <a:br>
              <a:rPr lang="en-US"/>
            </a:br>
            <a:r>
              <a:rPr lang="en-US"/>
              <a:t>sed diam nonummy nibh euismod</a:t>
            </a:r>
          </a:p>
        </p:txBody>
      </p:sp>
      <p:sp>
        <p:nvSpPr>
          <p:cNvPr id="302" name="Text Placeholder 301">
            <a:extLst>
              <a:ext uri="{FF2B5EF4-FFF2-40B4-BE49-F238E27FC236}">
                <a16:creationId xmlns:a16="http://schemas.microsoft.com/office/drawing/2014/main" id="{54932BF7-A47E-994E-8D38-4B3A53B38E24}"/>
              </a:ext>
            </a:extLst>
          </p:cNvPr>
          <p:cNvSpPr>
            <a:spLocks noGrp="1"/>
          </p:cNvSpPr>
          <p:nvPr>
            <p:ph type="body" idx="36"/>
          </p:nvPr>
        </p:nvSpPr>
        <p:spPr/>
        <p:txBody>
          <a:bodyPr/>
          <a:lstStyle/>
          <a:p>
            <a:r>
              <a:rPr lang="en-US"/>
              <a:t>Lorem ipsum dolor sit amet</a:t>
            </a:r>
          </a:p>
        </p:txBody>
      </p:sp>
      <p:sp>
        <p:nvSpPr>
          <p:cNvPr id="303" name="Text Placeholder 302">
            <a:extLst>
              <a:ext uri="{FF2B5EF4-FFF2-40B4-BE49-F238E27FC236}">
                <a16:creationId xmlns:a16="http://schemas.microsoft.com/office/drawing/2014/main" id="{297E64BC-E4C5-384E-A885-311532A07874}"/>
              </a:ext>
            </a:extLst>
          </p:cNvPr>
          <p:cNvSpPr>
            <a:spLocks noGrp="1"/>
          </p:cNvSpPr>
          <p:nvPr>
            <p:ph type="body" sz="quarter" idx="37"/>
          </p:nvPr>
        </p:nvSpPr>
        <p:spPr/>
        <p:txBody>
          <a:bodyPr/>
          <a:lstStyle/>
          <a:p>
            <a:r>
              <a:rPr lang="en-US"/>
              <a:t>Lorem ipsum dolor sit amet consectetuer adipiscing elit, </a:t>
            </a:r>
            <a:br>
              <a:rPr lang="en-US"/>
            </a:br>
            <a:r>
              <a:rPr lang="en-US"/>
              <a:t>sed diam nonummy nibh euismod</a:t>
            </a:r>
          </a:p>
        </p:txBody>
      </p:sp>
      <p:sp>
        <p:nvSpPr>
          <p:cNvPr id="304" name="Text Placeholder 303">
            <a:extLst>
              <a:ext uri="{FF2B5EF4-FFF2-40B4-BE49-F238E27FC236}">
                <a16:creationId xmlns:a16="http://schemas.microsoft.com/office/drawing/2014/main" id="{56A69270-6AB8-3E49-9D29-BF18A8EC0901}"/>
              </a:ext>
            </a:extLst>
          </p:cNvPr>
          <p:cNvSpPr>
            <a:spLocks noGrp="1"/>
          </p:cNvSpPr>
          <p:nvPr>
            <p:ph type="body" idx="38"/>
          </p:nvPr>
        </p:nvSpPr>
        <p:spPr/>
        <p:txBody>
          <a:bodyPr/>
          <a:lstStyle/>
          <a:p>
            <a:r>
              <a:rPr lang="en-US"/>
              <a:t>Lorem ipsum dolor sit amet</a:t>
            </a:r>
          </a:p>
        </p:txBody>
      </p:sp>
    </p:spTree>
    <p:extLst>
      <p:ext uri="{BB962C8B-B14F-4D97-AF65-F5344CB8AC3E}">
        <p14:creationId xmlns:p14="http://schemas.microsoft.com/office/powerpoint/2010/main" val="1098878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Content slide</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r>
              <a:rPr lang="en-US" dirty="0"/>
              <a:t>Labore, ut int fugia ducimaximet estium, tem verio. Occatqui voluptatqui idessitas porecabor maximilis eatate perehent maxime reribus volessi taturestotas earum ut et </a:t>
            </a:r>
            <a:br>
              <a:rPr lang="en-US" dirty="0"/>
            </a:br>
            <a:r>
              <a:rPr lang="en-US" dirty="0"/>
              <a:t>il id minctium ernam, et eostent fugia volorro imetur mo quaeperum quia doluptatem. Ficietum conesti nctur? Facipiendae. Ducipis excepudit, volupta tisque pernatur alitasp ercide nossunt oditae. Et eaqui dis as porentiis aut volecul liquamendel eost alique vent porum dolupti a videniet que quaspe nonserum nes a et poriorestis volorep tiassitatem aperrum voluptis as quibus delit hilis isto quos culluptatem elitas am faccum harupti aecatem inim excersp eliasse disciasin rehent, solum aliquas sitasin est maxim dolorercias accabo.</a:t>
            </a:r>
          </a:p>
        </p:txBody>
      </p:sp>
    </p:spTree>
    <p:extLst>
      <p:ext uri="{BB962C8B-B14F-4D97-AF65-F5344CB8AC3E}">
        <p14:creationId xmlns:p14="http://schemas.microsoft.com/office/powerpoint/2010/main" val="3072874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p:txBody>
          <a:bodyPr/>
          <a:lstStyle/>
          <a:p>
            <a:r>
              <a:rPr lang="en-US" dirty="0"/>
              <a:t>CAPTION</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p:txBody>
          <a:bodyPr/>
          <a:lstStyle/>
          <a:p>
            <a:r>
              <a:rPr lang="en-US" dirty="0"/>
              <a:t>Lorem ipsum dolor sit amet, consectetur adipiscing elit. Etiam eget quam lacus. Vivamus laoreet tempus lacus, Class aptent taciti sociosqu ad litora torquent per conubia nostra, per inceptos himenaeos. </a:t>
            </a:r>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Project description</a:t>
            </a:r>
          </a:p>
        </p:txBody>
      </p:sp>
    </p:spTree>
    <p:extLst>
      <p:ext uri="{BB962C8B-B14F-4D97-AF65-F5344CB8AC3E}">
        <p14:creationId xmlns:p14="http://schemas.microsoft.com/office/powerpoint/2010/main" val="4067864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3" descr="Question mark on green pastel background">
            <a:extLst>
              <a:ext uri="{FF2B5EF4-FFF2-40B4-BE49-F238E27FC236}">
                <a16:creationId xmlns:a16="http://schemas.microsoft.com/office/drawing/2014/main" id="{F5C5F15A-1D07-4B20-8036-F1931362F5E0}"/>
              </a:ext>
            </a:extLst>
          </p:cNvPr>
          <p:cNvPicPr>
            <a:picLocks noChangeAspect="1"/>
          </p:cNvPicPr>
          <p:nvPr/>
        </p:nvPicPr>
        <p:blipFill rotWithShape="1">
          <a:blip r:embed="rId2">
            <a:alphaModFix amt="19000"/>
          </a:blip>
          <a:srcRect t="3582" b="21418"/>
          <a:stretch/>
        </p:blipFill>
        <p:spPr>
          <a:xfrm>
            <a:off x="-18843"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noFill/>
        </p:spPr>
      </p:pic>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a:xfrm>
            <a:off x="392623" y="2330824"/>
            <a:ext cx="5181600" cy="3846139"/>
          </a:xfrm>
        </p:spPr>
        <p:txBody>
          <a:bodyPr>
            <a:normAutofit/>
          </a:bodyPr>
          <a:lstStyle/>
          <a:p>
            <a:pPr marL="285750" indent="-285750">
              <a:buFont typeface="Arial" panose="020B0604020202020204" pitchFamily="34" charset="0"/>
              <a:buChar char="•"/>
            </a:pPr>
            <a:r>
              <a:rPr lang="en-US" b="0">
                <a:solidFill>
                  <a:schemeClr val="tx1"/>
                </a:solidFill>
                <a:effectLst/>
              </a:rPr>
              <a:t>Describe the core message or hypothesis for your project</a:t>
            </a:r>
            <a:r>
              <a:rPr lang="en-US" b="0">
                <a:effectLst/>
              </a:rPr>
              <a:t>.</a:t>
            </a:r>
            <a:endParaRPr lang="en-US" b="0" dirty="0">
              <a:effectLst/>
            </a:endParaRP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a:xfrm>
            <a:off x="6172200" y="2330824"/>
            <a:ext cx="5181600" cy="3846139"/>
          </a:xfrm>
        </p:spPr>
        <p:txBody>
          <a:bodyPr>
            <a:normAutofit/>
          </a:bodyPr>
          <a:lstStyle/>
          <a:p>
            <a:r>
              <a:rPr lang="en-US">
                <a:solidFill>
                  <a:schemeClr val="tx1"/>
                </a:solidFill>
              </a:rPr>
              <a:t>Describe the questions you and your group found interesting, and what motivated you to answer them</a:t>
            </a:r>
            <a:endParaRPr lang="en-US" dirty="0">
              <a:solidFill>
                <a:schemeClr val="tx1"/>
              </a:solidFill>
            </a:endParaRP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392623" y="1468740"/>
            <a:ext cx="5157787" cy="823912"/>
          </a:xfrm>
        </p:spPr>
        <p:txBody>
          <a:bodyPr anchor="b">
            <a:normAutofit/>
          </a:bodyPr>
          <a:lstStyle/>
          <a:p>
            <a:pPr lvl="0"/>
            <a:r>
              <a:rPr lang="en-US">
                <a:solidFill>
                  <a:schemeClr val="tx1"/>
                </a:solidFill>
              </a:rPr>
              <a:t>Core hypothesis &amp; Motivation</a:t>
            </a:r>
            <a:endParaRPr lang="en-US" dirty="0">
              <a:solidFill>
                <a:schemeClr val="tx1"/>
              </a:solidFill>
            </a:endParaRP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172200" y="1468740"/>
            <a:ext cx="5183188" cy="823912"/>
          </a:xfrm>
        </p:spPr>
        <p:txBody>
          <a:bodyPr anchor="b">
            <a:normAutofit/>
          </a:bodyPr>
          <a:lstStyle/>
          <a:p>
            <a:pPr lvl="0"/>
            <a:r>
              <a:rPr lang="en-US">
                <a:solidFill>
                  <a:schemeClr val="tx1"/>
                </a:solidFill>
              </a:rPr>
              <a:t>Questions</a:t>
            </a:r>
            <a:endParaRPr lang="en-US" dirty="0">
              <a:solidFill>
                <a:schemeClr val="tx1"/>
              </a:solidFill>
            </a:endParaRPr>
          </a:p>
        </p:txBody>
      </p:sp>
    </p:spTree>
    <p:extLst>
      <p:ext uri="{BB962C8B-B14F-4D97-AF65-F5344CB8AC3E}">
        <p14:creationId xmlns:p14="http://schemas.microsoft.com/office/powerpoint/2010/main" val="2252850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Data sources &amp; data cleaning</a:t>
            </a:r>
          </a:p>
        </p:txBody>
      </p:sp>
    </p:spTree>
    <p:extLst>
      <p:ext uri="{BB962C8B-B14F-4D97-AF65-F5344CB8AC3E}">
        <p14:creationId xmlns:p14="http://schemas.microsoft.com/office/powerpoint/2010/main" val="2153270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25B27-9084-4A29-AEDC-28A76740E00E}"/>
              </a:ext>
            </a:extLst>
          </p:cNvPr>
          <p:cNvSpPr>
            <a:spLocks noGrp="1"/>
          </p:cNvSpPr>
          <p:nvPr>
            <p:ph type="ctrTitle"/>
          </p:nvPr>
        </p:nvSpPr>
        <p:spPr/>
        <p:txBody>
          <a:bodyPr/>
          <a:lstStyle/>
          <a:p>
            <a:r>
              <a:rPr lang="en-US" dirty="0"/>
              <a:t>Data sources and cleaning</a:t>
            </a:r>
          </a:p>
        </p:txBody>
      </p:sp>
      <p:sp>
        <p:nvSpPr>
          <p:cNvPr id="3" name="Text Placeholder 2">
            <a:extLst>
              <a:ext uri="{FF2B5EF4-FFF2-40B4-BE49-F238E27FC236}">
                <a16:creationId xmlns:a16="http://schemas.microsoft.com/office/drawing/2014/main" id="{FD5E9EAE-996D-4FBF-9D13-386D4F672F70}"/>
              </a:ext>
            </a:extLst>
          </p:cNvPr>
          <p:cNvSpPr>
            <a:spLocks noGrp="1"/>
          </p:cNvSpPr>
          <p:nvPr>
            <p:ph type="body" sz="quarter" idx="14"/>
          </p:nvPr>
        </p:nvSpPr>
        <p:spPr/>
        <p:txBody>
          <a:bodyPr/>
          <a:lstStyle/>
          <a:p>
            <a:pPr marL="285750" indent="-285750">
              <a:buFont typeface="Arial" panose="020B0604020202020204" pitchFamily="34" charset="0"/>
              <a:buChar char="•"/>
            </a:pPr>
            <a:r>
              <a:rPr lang="en-US" b="0" dirty="0">
                <a:effectLst/>
                <a:latin typeface="Consolas" panose="020B0609020204030204" pitchFamily="49" charset="0"/>
              </a:rPr>
              <a:t>Summarize where and how you found the data you used to answer these questions</a:t>
            </a:r>
          </a:p>
          <a:p>
            <a:pPr marL="285750" indent="-285750">
              <a:buFont typeface="Arial" panose="020B0604020202020204" pitchFamily="34" charset="0"/>
              <a:buChar char="•"/>
            </a:pPr>
            <a:r>
              <a:rPr lang="en-US" b="0" dirty="0">
                <a:effectLst/>
                <a:latin typeface="Consolas" panose="020B0609020204030204" pitchFamily="49" charset="0"/>
              </a:rPr>
              <a:t>Describe the data exploration and cleanup process (accompanied by your </a:t>
            </a:r>
            <a:r>
              <a:rPr lang="en-US" b="0" dirty="0" err="1">
                <a:effectLst/>
                <a:latin typeface="Consolas" panose="020B0609020204030204" pitchFamily="49" charset="0"/>
              </a:rPr>
              <a:t>Jupyter</a:t>
            </a:r>
            <a:r>
              <a:rPr lang="en-US" b="0" dirty="0">
                <a:effectLst/>
                <a:latin typeface="Consolas" panose="020B0609020204030204" pitchFamily="49" charset="0"/>
              </a:rPr>
              <a:t> Notebook)</a:t>
            </a:r>
          </a:p>
          <a:p>
            <a:endParaRPr lang="en-US" dirty="0"/>
          </a:p>
        </p:txBody>
      </p:sp>
    </p:spTree>
    <p:extLst>
      <p:ext uri="{BB962C8B-B14F-4D97-AF65-F5344CB8AC3E}">
        <p14:creationId xmlns:p14="http://schemas.microsoft.com/office/powerpoint/2010/main" val="161310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endParaRPr lang="en-US" dirty="0"/>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Lorem ipsum dolor sit amet, consectetur adipiscing elit, sed do eiusmod tempor incididunt ut labore et dolore magna aliqua. Sit amet consectetur adipiscing elit ut aliquam purus sit amet. Volutpat odio facilisis mauris sit amet massa vitae. </a:t>
            </a:r>
          </a:p>
          <a:p>
            <a:r>
              <a:rPr lang="en-US" dirty="0"/>
              <a:t>Sed sed risus pretium quam vulputate. Adipiscing bibendum est ultricies integer quis auctor. Mattis rhoncus urna neque viverra justo nec ultrices dui sapien. Pulvinar neque laoreet suspendisse interdum consectetur.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Data Sources</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Data Cleaning</a:t>
            </a:r>
          </a:p>
        </p:txBody>
      </p:sp>
    </p:spTree>
    <p:extLst>
      <p:ext uri="{BB962C8B-B14F-4D97-AF65-F5344CB8AC3E}">
        <p14:creationId xmlns:p14="http://schemas.microsoft.com/office/powerpoint/2010/main" val="312836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6121400" cy="2387600"/>
          </a:xfrm>
        </p:spPr>
        <p:txBody>
          <a:bodyPr/>
          <a:lstStyle/>
          <a:p>
            <a:r>
              <a:rPr lang="en-US" dirty="0">
                <a:solidFill>
                  <a:schemeClr val="bg1"/>
                </a:solidFill>
              </a:rPr>
              <a:t>Analysis process </a:t>
            </a:r>
          </a:p>
        </p:txBody>
      </p:sp>
    </p:spTree>
    <p:extLst>
      <p:ext uri="{BB962C8B-B14F-4D97-AF65-F5344CB8AC3E}">
        <p14:creationId xmlns:p14="http://schemas.microsoft.com/office/powerpoint/2010/main" val="437790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Graph on document with pen">
            <a:extLst>
              <a:ext uri="{FF2B5EF4-FFF2-40B4-BE49-F238E27FC236}">
                <a16:creationId xmlns:a16="http://schemas.microsoft.com/office/drawing/2014/main" id="{04807207-7678-4AC0-9FB5-CC1DAD1F9552}"/>
              </a:ext>
            </a:extLst>
          </p:cNvPr>
          <p:cNvPicPr>
            <a:picLocks noChangeAspect="1"/>
          </p:cNvPicPr>
          <p:nvPr/>
        </p:nvPicPr>
        <p:blipFill rotWithShape="1">
          <a:blip r:embed="rId2"/>
          <a:srcRect l="31561" r="17839" b="-2"/>
          <a:stretch/>
        </p:blipFill>
        <p:spPr>
          <a:xfrm>
            <a:off x="6993359" y="1"/>
            <a:ext cx="5198641" cy="6858002"/>
          </a:xfrm>
          <a:prstGeom prst="rect">
            <a:avLst/>
          </a:prstGeom>
          <a:noFill/>
        </p:spPr>
      </p:pic>
      <p:sp>
        <p:nvSpPr>
          <p:cNvPr id="2" name="Title 1">
            <a:extLst>
              <a:ext uri="{FF2B5EF4-FFF2-40B4-BE49-F238E27FC236}">
                <a16:creationId xmlns:a16="http://schemas.microsoft.com/office/drawing/2014/main" id="{21021975-3CB4-441B-8274-417560E668B6}"/>
              </a:ext>
            </a:extLst>
          </p:cNvPr>
          <p:cNvSpPr>
            <a:spLocks noGrp="1"/>
          </p:cNvSpPr>
          <p:nvPr>
            <p:ph type="ctrTitle"/>
          </p:nvPr>
        </p:nvSpPr>
        <p:spPr>
          <a:xfrm>
            <a:off x="1648661" y="339645"/>
            <a:ext cx="4890577" cy="1002552"/>
          </a:xfrm>
        </p:spPr>
        <p:txBody>
          <a:bodyPr anchor="b">
            <a:normAutofit/>
          </a:bodyPr>
          <a:lstStyle/>
          <a:p>
            <a:r>
              <a:rPr lang="en-US" sz="3800"/>
              <a:t>Analysis process</a:t>
            </a:r>
          </a:p>
        </p:txBody>
      </p:sp>
      <p:sp>
        <p:nvSpPr>
          <p:cNvPr id="3" name="Text Placeholder 2">
            <a:extLst>
              <a:ext uri="{FF2B5EF4-FFF2-40B4-BE49-F238E27FC236}">
                <a16:creationId xmlns:a16="http://schemas.microsoft.com/office/drawing/2014/main" id="{D3AA5D2E-8F49-47A3-A60B-1991640D5708}"/>
              </a:ext>
            </a:extLst>
          </p:cNvPr>
          <p:cNvSpPr>
            <a:spLocks noGrp="1"/>
          </p:cNvSpPr>
          <p:nvPr>
            <p:ph type="body" sz="quarter" idx="14"/>
          </p:nvPr>
        </p:nvSpPr>
        <p:spPr>
          <a:xfrm>
            <a:off x="1645581" y="1507066"/>
            <a:ext cx="4890578" cy="4849283"/>
          </a:xfrm>
        </p:spPr>
        <p:txBody>
          <a:bodyPr anchor="t">
            <a:normAutofit/>
          </a:bodyPr>
          <a:lstStyle/>
          <a:p>
            <a:br>
              <a:rPr lang="en-US" b="0">
                <a:effectLst/>
              </a:rPr>
            </a:br>
            <a:r>
              <a:rPr lang="en-US" b="0">
                <a:effectLst/>
              </a:rPr>
              <a:t>* [ ] Describe the analysis process (accompanied by your </a:t>
            </a:r>
            <a:r>
              <a:rPr lang="en-US" b="0" err="1">
                <a:effectLst/>
              </a:rPr>
              <a:t>Jupyter</a:t>
            </a:r>
            <a:r>
              <a:rPr lang="en-US" b="0">
                <a:effectLst/>
              </a:rPr>
              <a:t> Notebook)</a:t>
            </a:r>
          </a:p>
          <a:p>
            <a:br>
              <a:rPr lang="en-US" b="0">
                <a:effectLst/>
              </a:rPr>
            </a:br>
            <a:r>
              <a:rPr lang="en-US" b="0">
                <a:effectLst/>
              </a:rPr>
              <a:t>* [ ] Summarize your conclusions. This should include a numerical summary (i.e., what data did your analysis yield), as well as visualizations of that summary (plots of the final analysis data)</a:t>
            </a:r>
          </a:p>
          <a:p>
            <a:endParaRPr lang="en-US" dirty="0"/>
          </a:p>
        </p:txBody>
      </p:sp>
    </p:spTree>
    <p:extLst>
      <p:ext uri="{BB962C8B-B14F-4D97-AF65-F5344CB8AC3E}">
        <p14:creationId xmlns:p14="http://schemas.microsoft.com/office/powerpoint/2010/main" val="158345350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Modern Clean Sophisticated_01_AS - v6" id="{0AA3A176-5614-4CF7-97C7-387B0FB7AD04}" vid="{229230A5-5D58-4AD6-A6F9-E951DED424C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6e0ed944f324437a1628d920c25a1c7c">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edbd56de57fb331bd1e5e8af7e1d85f1"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EB250F-37F7-48AE-A30D-AE8A1D348624}">
  <ds:schemaRefs>
    <ds:schemaRef ds:uri="http://schemas.microsoft.com/sharepoint/v3/contenttype/forms"/>
  </ds:schemaRefs>
</ds:datastoreItem>
</file>

<file path=customXml/itemProps2.xml><?xml version="1.0" encoding="utf-8"?>
<ds:datastoreItem xmlns:ds="http://schemas.openxmlformats.org/officeDocument/2006/customXml" ds:itemID="{2D173BD2-AF5D-4D9F-B001-F30D98DEB669}">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ECC57C29-4CC8-49FF-BF61-2806E798E7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TM44450328</Template>
  <TotalTime>40</TotalTime>
  <Words>1649</Words>
  <Application>Microsoft Office PowerPoint</Application>
  <PresentationFormat>Widescreen</PresentationFormat>
  <Paragraphs>87</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Calibri Light</vt:lpstr>
      <vt:lpstr>Consolas</vt:lpstr>
      <vt:lpstr>Sagona ExtraLight</vt:lpstr>
      <vt:lpstr>Speak Pro</vt:lpstr>
      <vt:lpstr>Office Theme</vt:lpstr>
      <vt:lpstr>Crime in the U.S.</vt:lpstr>
      <vt:lpstr>overview</vt:lpstr>
      <vt:lpstr>Project description</vt:lpstr>
      <vt:lpstr>PowerPoint Presentation</vt:lpstr>
      <vt:lpstr>Data sources &amp; data cleaning</vt:lpstr>
      <vt:lpstr>Data sources and cleaning</vt:lpstr>
      <vt:lpstr>PowerPoint Presentation</vt:lpstr>
      <vt:lpstr>Analysis process </vt:lpstr>
      <vt:lpstr>Analysis process</vt:lpstr>
      <vt:lpstr>Major findings</vt:lpstr>
      <vt:lpstr>Findings &amp; implications</vt:lpstr>
      <vt:lpstr>Question 1</vt:lpstr>
      <vt:lpstr>Question 2</vt:lpstr>
      <vt:lpstr>Question 3</vt:lpstr>
      <vt:lpstr>Question 4</vt:lpstr>
      <vt:lpstr>Question 5</vt:lpstr>
      <vt:lpstr>Question 6</vt:lpstr>
      <vt:lpstr>Content  with caption</vt:lpstr>
      <vt:lpstr>Slide title 29</vt:lpstr>
      <vt:lpstr>Content slide</vt:lpstr>
      <vt:lpstr>CAPTION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 goes Here</dc:title>
  <dc:creator>Kelly Rose</dc:creator>
  <cp:lastModifiedBy>Kelly Rose</cp:lastModifiedBy>
  <cp:revision>17</cp:revision>
  <dcterms:created xsi:type="dcterms:W3CDTF">2021-02-09T02:18:43Z</dcterms:created>
  <dcterms:modified xsi:type="dcterms:W3CDTF">2021-02-11T00:07:41Z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